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2" r:id="rId4"/>
    <p:sldId id="273" r:id="rId5"/>
    <p:sldId id="274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z="3200" b="1" dirty="0">
                <a:solidFill>
                  <a:srgbClr val="003366"/>
                </a:solidFill>
              </a:rPr>
              <a:t>El </a:t>
            </a:r>
            <a:r>
              <a:rPr sz="3200" b="1" dirty="0" err="1">
                <a:solidFill>
                  <a:srgbClr val="003366"/>
                </a:solidFill>
              </a:rPr>
              <a:t>Impacto</a:t>
            </a:r>
            <a:r>
              <a:rPr sz="3200" b="1" dirty="0">
                <a:solidFill>
                  <a:srgbClr val="003366"/>
                </a:solidFill>
              </a:rPr>
              <a:t> de la </a:t>
            </a:r>
            <a:r>
              <a:rPr sz="3200" b="1" dirty="0" err="1">
                <a:solidFill>
                  <a:srgbClr val="003366"/>
                </a:solidFill>
              </a:rPr>
              <a:t>Inteligencia</a:t>
            </a:r>
            <a:r>
              <a:rPr sz="3200" b="1" dirty="0">
                <a:solidFill>
                  <a:srgbClr val="003366"/>
                </a:solidFill>
              </a:rPr>
              <a:t> Artificial en la </a:t>
            </a:r>
            <a:r>
              <a:rPr sz="3200" b="1" dirty="0" err="1">
                <a:solidFill>
                  <a:srgbClr val="003366"/>
                </a:solidFill>
              </a:rPr>
              <a:t>Educación</a:t>
            </a:r>
            <a:r>
              <a:rPr sz="3200" b="1" dirty="0">
                <a:solidFill>
                  <a:srgbClr val="003366"/>
                </a:solidFill>
              </a:rPr>
              <a:t> </a:t>
            </a:r>
            <a:r>
              <a:rPr sz="3200" b="1" dirty="0" err="1">
                <a:solidFill>
                  <a:srgbClr val="003366"/>
                </a:solidFill>
              </a:rPr>
              <a:t>Primaria</a:t>
            </a:r>
            <a:endParaRPr sz="3200" b="1" dirty="0">
              <a:solidFill>
                <a:srgbClr val="0033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sz="2000" dirty="0">
                <a:solidFill>
                  <a:srgbClr val="323232"/>
                </a:solidFill>
              </a:rPr>
              <a:t>Un </a:t>
            </a:r>
            <a:r>
              <a:rPr sz="2000" dirty="0" err="1">
                <a:solidFill>
                  <a:srgbClr val="323232"/>
                </a:solidFill>
              </a:rPr>
              <a:t>Vistazo</a:t>
            </a:r>
            <a:r>
              <a:rPr sz="2000" dirty="0">
                <a:solidFill>
                  <a:srgbClr val="323232"/>
                </a:solidFill>
              </a:rPr>
              <a:t> al </a:t>
            </a:r>
            <a:r>
              <a:rPr sz="2000" dirty="0" err="1">
                <a:solidFill>
                  <a:srgbClr val="323232"/>
                </a:solidFill>
              </a:rPr>
              <a:t>Futuro</a:t>
            </a:r>
            <a:r>
              <a:rPr sz="2000" dirty="0">
                <a:solidFill>
                  <a:srgbClr val="323232"/>
                </a:solidFill>
              </a:rPr>
              <a:t> del </a:t>
            </a:r>
            <a:r>
              <a:rPr sz="2000" dirty="0" err="1" smtClean="0">
                <a:solidFill>
                  <a:srgbClr val="323232"/>
                </a:solidFill>
              </a:rPr>
              <a:t>Aprendizaje</a:t>
            </a:r>
            <a:endParaRPr lang="es-AR" sz="2000" dirty="0" smtClean="0">
              <a:solidFill>
                <a:srgbClr val="323232"/>
              </a:solidFill>
            </a:endParaRPr>
          </a:p>
          <a:p>
            <a:endParaRPr lang="es-AR" sz="2000" dirty="0">
              <a:solidFill>
                <a:srgbClr val="323232"/>
              </a:solidFill>
            </a:endParaRPr>
          </a:p>
          <a:p>
            <a:endParaRPr lang="es-AR" sz="2000" dirty="0" smtClean="0">
              <a:solidFill>
                <a:srgbClr val="323232"/>
              </a:solidFill>
            </a:endParaRPr>
          </a:p>
          <a:p>
            <a:endParaRPr lang="es-AR" sz="2000" dirty="0">
              <a:solidFill>
                <a:srgbClr val="323232"/>
              </a:solidFill>
            </a:endParaRPr>
          </a:p>
          <a:p>
            <a:r>
              <a:rPr lang="es-AR" sz="2000" dirty="0" smtClean="0">
                <a:solidFill>
                  <a:srgbClr val="323232"/>
                </a:solidFill>
              </a:rPr>
              <a:t>www.clicmayores.com</a:t>
            </a:r>
            <a:endParaRPr sz="2000" dirty="0">
              <a:solidFill>
                <a:srgbClr val="32323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604000"/>
            <a:ext cx="9144000" cy="254000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58" y="153536"/>
            <a:ext cx="2286483" cy="22864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200" b="1">
                <a:solidFill>
                  <a:srgbClr val="003366"/>
                </a:solidFill>
              </a:rPr>
              <a:t>Beneficio 3: Evaluación y Retroalimentación Inmediata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000">
                <a:solidFill>
                  <a:srgbClr val="323232"/>
                </a:solidFill>
              </a:rPr>
              <a:t>• Retroalimentación instantánea</a:t>
            </a:r>
          </a:p>
          <a:p>
            <a:r>
              <a:rPr sz="2000">
                <a:solidFill>
                  <a:srgbClr val="323232"/>
                </a:solidFill>
              </a:rPr>
              <a:t>• Evaluaciones objetivas</a:t>
            </a:r>
          </a:p>
          <a:p>
            <a:r>
              <a:rPr sz="2000">
                <a:solidFill>
                  <a:srgbClr val="323232"/>
                </a:solidFill>
              </a:rPr>
              <a:t>• Nuevos métodos de evaluación</a:t>
            </a:r>
          </a:p>
          <a:p>
            <a:endParaRPr sz="2000">
              <a:solidFill>
                <a:srgbClr val="323232"/>
              </a:solidFill>
            </a:endParaRPr>
          </a:p>
          <a:p>
            <a:r>
              <a:rPr sz="2000">
                <a:solidFill>
                  <a:srgbClr val="323232"/>
                </a:solidFill>
              </a:rPr>
              <a:t>Los sistemas de IA dan retroalimentación inmediata, ofrecen evaluaciones objetivas y pueden predecir el rendimiento para detectar alumnos que necesitan apoyo.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4000"/>
            <a:ext cx="9144000" cy="254000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87" y="4857087"/>
            <a:ext cx="1746913" cy="1746913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363570" y="6126163"/>
            <a:ext cx="228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www.clicmayores.com</a:t>
            </a:r>
            <a:endParaRPr lang="es-A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200" b="1">
                <a:solidFill>
                  <a:srgbClr val="003366"/>
                </a:solidFill>
              </a:rPr>
              <a:t>Desafíos y Consideraciones Críticas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endParaRPr/>
          </a:p>
          <a:p>
            <a:r>
              <a:rPr sz="2000">
                <a:solidFill>
                  <a:srgbClr val="323232"/>
                </a:solidFill>
              </a:rPr>
              <a:t>Un uso excesivo puede reducir el pensamiento crítico, aumentar el plagio y afectar el desarrollo social y emocional de los alumnos.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4000"/>
            <a:ext cx="9144000" cy="254000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87" y="4857087"/>
            <a:ext cx="1746913" cy="1746913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363570" y="6126163"/>
            <a:ext cx="228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www.clicmayores.com</a:t>
            </a:r>
            <a:endParaRPr lang="es-A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200" b="1">
                <a:solidFill>
                  <a:srgbClr val="003366"/>
                </a:solidFill>
              </a:rPr>
              <a:t>Desafío 1: Riesgos para el Desarrollo del Alumnado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000">
                <a:solidFill>
                  <a:srgbClr val="323232"/>
                </a:solidFill>
              </a:rPr>
              <a:t>• Menos pensamiento crítico</a:t>
            </a:r>
          </a:p>
          <a:p>
            <a:r>
              <a:rPr sz="2000">
                <a:solidFill>
                  <a:srgbClr val="323232"/>
                </a:solidFill>
              </a:rPr>
              <a:t>• Plagio y trampas</a:t>
            </a:r>
          </a:p>
          <a:p>
            <a:r>
              <a:rPr sz="2000">
                <a:solidFill>
                  <a:srgbClr val="323232"/>
                </a:solidFill>
              </a:rPr>
              <a:t>• Desconexión humana</a:t>
            </a:r>
          </a:p>
          <a:p>
            <a:endParaRPr sz="2000">
              <a:solidFill>
                <a:srgbClr val="323232"/>
              </a:solidFill>
            </a:endParaRPr>
          </a:p>
          <a:p>
            <a:r>
              <a:rPr sz="2000">
                <a:solidFill>
                  <a:srgbClr val="323232"/>
                </a:solidFill>
              </a:rPr>
              <a:t>La falta de formación docente, la brecha digital y la falta de infraestructura limitan la implementación de la IA en la educación primaria.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4000"/>
            <a:ext cx="9144000" cy="254000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87" y="4857087"/>
            <a:ext cx="1746913" cy="1746913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363570" y="6126163"/>
            <a:ext cx="228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www.clicmayores.com</a:t>
            </a:r>
            <a:endParaRPr lang="es-A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200" b="1">
                <a:solidFill>
                  <a:srgbClr val="003366"/>
                </a:solidFill>
              </a:rPr>
              <a:t>Desafío 2: Obstáculos del Sistema Educativo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000">
                <a:solidFill>
                  <a:srgbClr val="323232"/>
                </a:solidFill>
              </a:rPr>
              <a:t>• Falta de formación docente</a:t>
            </a:r>
          </a:p>
          <a:p>
            <a:r>
              <a:rPr sz="2000">
                <a:solidFill>
                  <a:srgbClr val="323232"/>
                </a:solidFill>
              </a:rPr>
              <a:t>• Brecha digital</a:t>
            </a:r>
          </a:p>
          <a:p>
            <a:r>
              <a:rPr sz="2000">
                <a:solidFill>
                  <a:srgbClr val="323232"/>
                </a:solidFill>
              </a:rPr>
              <a:t>• Ausencia de políticas claras</a:t>
            </a:r>
          </a:p>
          <a:p>
            <a:endParaRPr sz="2000">
              <a:solidFill>
                <a:srgbClr val="323232"/>
              </a:solidFill>
            </a:endParaRPr>
          </a:p>
          <a:p>
            <a:r>
              <a:rPr sz="2000">
                <a:solidFill>
                  <a:srgbClr val="323232"/>
                </a:solidFill>
              </a:rPr>
              <a:t>La IA implica riesgos éticos y técnicos: privacidad de datos, sesgos algorítmicos y errores. Su uso debe estar siempre bajo supervisión crítica.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4000"/>
            <a:ext cx="9144000" cy="254000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87" y="4857087"/>
            <a:ext cx="1746913" cy="1746913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363570" y="6126163"/>
            <a:ext cx="228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www.clicmayores.com</a:t>
            </a:r>
            <a:endParaRPr lang="es-A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200" b="1">
                <a:solidFill>
                  <a:srgbClr val="003366"/>
                </a:solidFill>
              </a:rPr>
              <a:t>Desafío 3: Cuestiones Éticas y Técnicas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000">
                <a:solidFill>
                  <a:srgbClr val="323232"/>
                </a:solidFill>
              </a:rPr>
              <a:t>• Privacidad de datos</a:t>
            </a:r>
          </a:p>
          <a:p>
            <a:r>
              <a:rPr sz="2000">
                <a:solidFill>
                  <a:srgbClr val="323232"/>
                </a:solidFill>
              </a:rPr>
              <a:t>• Sesgos algorítmicos</a:t>
            </a:r>
          </a:p>
          <a:p>
            <a:r>
              <a:rPr sz="2000">
                <a:solidFill>
                  <a:srgbClr val="323232"/>
                </a:solidFill>
              </a:rPr>
              <a:t>• Errores y 'alucinaciones'</a:t>
            </a:r>
          </a:p>
          <a:p>
            <a:endParaRPr sz="2000">
              <a:solidFill>
                <a:srgbClr val="323232"/>
              </a:solidFill>
            </a:endParaRPr>
          </a:p>
          <a:p>
            <a:r>
              <a:rPr sz="2000">
                <a:solidFill>
                  <a:srgbClr val="323232"/>
                </a:solidFill>
              </a:rPr>
              <a:t>La IA debe complementar al docente, no reemplazarlo. Un enfoque humano y crítico es esencial para potenciar la educación sin perder lo social y emocional.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4000"/>
            <a:ext cx="9144000" cy="254000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87" y="4857087"/>
            <a:ext cx="1746913" cy="1746913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363570" y="6126163"/>
            <a:ext cx="228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www.clicmayores.com</a:t>
            </a:r>
            <a:endParaRPr lang="es-A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200" b="1">
                <a:solidFill>
                  <a:srgbClr val="003366"/>
                </a:solidFill>
              </a:rPr>
              <a:t>Principios para una Implementación Exitosa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000">
                <a:solidFill>
                  <a:srgbClr val="323232"/>
                </a:solidFill>
              </a:rPr>
              <a:t>• Humanismo digital</a:t>
            </a:r>
          </a:p>
          <a:p>
            <a:r>
              <a:rPr sz="2000">
                <a:solidFill>
                  <a:srgbClr val="323232"/>
                </a:solidFill>
              </a:rPr>
              <a:t>• Pensamiento crítico</a:t>
            </a:r>
          </a:p>
          <a:p>
            <a:r>
              <a:rPr sz="2000">
                <a:solidFill>
                  <a:srgbClr val="323232"/>
                </a:solidFill>
              </a:rPr>
              <a:t>• Perspectiva ética</a:t>
            </a:r>
          </a:p>
          <a:p>
            <a:r>
              <a:rPr sz="2000">
                <a:solidFill>
                  <a:srgbClr val="323232"/>
                </a:solidFill>
              </a:rPr>
              <a:t>• Equidad e inclusión</a:t>
            </a:r>
          </a:p>
          <a:p>
            <a:endParaRPr sz="2000">
              <a:solidFill>
                <a:srgbClr val="323232"/>
              </a:solidFill>
            </a:endParaRPr>
          </a:p>
          <a:p>
            <a:r>
              <a:rPr sz="2000">
                <a:solidFill>
                  <a:srgbClr val="323232"/>
                </a:solidFill>
              </a:rPr>
              <a:t>La IA puede hacer la educación más personalizada y atractiva. El éxito depende de docentes formados, políticas claras y mantener siempre al maestro en el centro.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4000"/>
            <a:ext cx="9144000" cy="254000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87" y="4857087"/>
            <a:ext cx="1746913" cy="1746913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363570" y="6126163"/>
            <a:ext cx="228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www.clicmayores.com</a:t>
            </a:r>
            <a:endParaRPr lang="es-A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200" b="1">
                <a:solidFill>
                  <a:srgbClr val="003366"/>
                </a:solidFill>
              </a:rPr>
              <a:t>El Rol Docente: Más Importante que Nunca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000">
                <a:solidFill>
                  <a:srgbClr val="323232"/>
                </a:solidFill>
              </a:rPr>
              <a:t>• El vínculo humano es insustituible</a:t>
            </a:r>
          </a:p>
          <a:p>
            <a:r>
              <a:rPr sz="2000">
                <a:solidFill>
                  <a:srgbClr val="323232"/>
                </a:solidFill>
              </a:rPr>
              <a:t>• Docente como guía y facilitador</a:t>
            </a:r>
          </a:p>
          <a:p>
            <a:r>
              <a:rPr sz="2000">
                <a:solidFill>
                  <a:srgbClr val="323232"/>
                </a:solidFill>
              </a:rPr>
              <a:t>• Modelo de uso ético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4000"/>
            <a:ext cx="9144000" cy="254000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87" y="4857087"/>
            <a:ext cx="1746913" cy="1746913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363570" y="6126163"/>
            <a:ext cx="228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www.clicmayores.com</a:t>
            </a:r>
            <a:endParaRPr lang="es-A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200" b="1">
                <a:solidFill>
                  <a:srgbClr val="003366"/>
                </a:solidFill>
              </a:rPr>
              <a:t>Conclusiones y Próximos Pasos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000">
                <a:solidFill>
                  <a:srgbClr val="323232"/>
                </a:solidFill>
              </a:rPr>
              <a:t>• La IA puede transformar la educación, pero con equilibrio.</a:t>
            </a:r>
          </a:p>
          <a:p>
            <a:endParaRPr sz="2000">
              <a:solidFill>
                <a:srgbClr val="323232"/>
              </a:solidFill>
            </a:endParaRPr>
          </a:p>
          <a:p>
            <a:r>
              <a:rPr sz="2000">
                <a:solidFill>
                  <a:srgbClr val="323232"/>
                </a:solidFill>
              </a:rPr>
              <a:t>Es urgente:</a:t>
            </a:r>
          </a:p>
          <a:p>
            <a:r>
              <a:rPr sz="2000">
                <a:solidFill>
                  <a:srgbClr val="323232"/>
                </a:solidFill>
              </a:rPr>
              <a:t>1. Formación docente</a:t>
            </a:r>
          </a:p>
          <a:p>
            <a:r>
              <a:rPr sz="2000">
                <a:solidFill>
                  <a:srgbClr val="323232"/>
                </a:solidFill>
              </a:rPr>
              <a:t>2. Políticas públicas y equidad</a:t>
            </a:r>
          </a:p>
          <a:p>
            <a:r>
              <a:rPr sz="2000">
                <a:solidFill>
                  <a:srgbClr val="323232"/>
                </a:solidFill>
              </a:rPr>
              <a:t>3. Cultura de uso crítico y ético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4000"/>
            <a:ext cx="9144000" cy="254000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87" y="4857087"/>
            <a:ext cx="1746913" cy="1746913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363570" y="6126163"/>
            <a:ext cx="228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www.clicmayores.com</a:t>
            </a:r>
            <a:endParaRPr lang="es-A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200" b="1">
                <a:solidFill>
                  <a:srgbClr val="003366"/>
                </a:solidFill>
              </a:rPr>
              <a:t>Introducción - ¿Por qué hablar de IA en la escuela?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000" dirty="0">
                <a:solidFill>
                  <a:srgbClr val="323232"/>
                </a:solidFill>
              </a:rPr>
              <a:t>• La IA </a:t>
            </a:r>
            <a:r>
              <a:rPr sz="2000" dirty="0" err="1">
                <a:solidFill>
                  <a:srgbClr val="323232"/>
                </a:solidFill>
              </a:rPr>
              <a:t>ya</a:t>
            </a:r>
            <a:r>
              <a:rPr sz="2000" dirty="0">
                <a:solidFill>
                  <a:srgbClr val="323232"/>
                </a:solidFill>
              </a:rPr>
              <a:t> </a:t>
            </a:r>
            <a:r>
              <a:rPr sz="2000" dirty="0" err="1">
                <a:solidFill>
                  <a:srgbClr val="323232"/>
                </a:solidFill>
              </a:rPr>
              <a:t>está</a:t>
            </a:r>
            <a:r>
              <a:rPr sz="2000" dirty="0">
                <a:solidFill>
                  <a:srgbClr val="323232"/>
                </a:solidFill>
              </a:rPr>
              <a:t> </a:t>
            </a:r>
            <a:r>
              <a:rPr sz="2000" dirty="0" err="1">
                <a:solidFill>
                  <a:srgbClr val="323232"/>
                </a:solidFill>
              </a:rPr>
              <a:t>aquí</a:t>
            </a:r>
            <a:r>
              <a:rPr sz="2000" dirty="0">
                <a:solidFill>
                  <a:srgbClr val="323232"/>
                </a:solidFill>
              </a:rPr>
              <a:t>: </a:t>
            </a:r>
            <a:r>
              <a:rPr sz="2000" dirty="0" err="1">
                <a:solidFill>
                  <a:srgbClr val="323232"/>
                </a:solidFill>
              </a:rPr>
              <a:t>transforma</a:t>
            </a:r>
            <a:r>
              <a:rPr sz="2000" dirty="0">
                <a:solidFill>
                  <a:srgbClr val="323232"/>
                </a:solidFill>
              </a:rPr>
              <a:t> </a:t>
            </a:r>
            <a:r>
              <a:rPr sz="2000" dirty="0" err="1">
                <a:solidFill>
                  <a:srgbClr val="323232"/>
                </a:solidFill>
              </a:rPr>
              <a:t>trabajo</a:t>
            </a:r>
            <a:r>
              <a:rPr sz="2000" dirty="0">
                <a:solidFill>
                  <a:srgbClr val="323232"/>
                </a:solidFill>
              </a:rPr>
              <a:t>, </a:t>
            </a:r>
            <a:r>
              <a:rPr sz="2000" dirty="0" err="1">
                <a:solidFill>
                  <a:srgbClr val="323232"/>
                </a:solidFill>
              </a:rPr>
              <a:t>vida</a:t>
            </a:r>
            <a:r>
              <a:rPr sz="2000" dirty="0">
                <a:solidFill>
                  <a:srgbClr val="323232"/>
                </a:solidFill>
              </a:rPr>
              <a:t> y </a:t>
            </a:r>
            <a:r>
              <a:rPr sz="2000" dirty="0" err="1">
                <a:solidFill>
                  <a:srgbClr val="323232"/>
                </a:solidFill>
              </a:rPr>
              <a:t>educación</a:t>
            </a:r>
            <a:r>
              <a:rPr sz="2000" dirty="0">
                <a:solidFill>
                  <a:srgbClr val="323232"/>
                </a:solidFill>
              </a:rPr>
              <a:t>.</a:t>
            </a:r>
          </a:p>
          <a:p>
            <a:r>
              <a:rPr sz="2000" dirty="0">
                <a:solidFill>
                  <a:srgbClr val="323232"/>
                </a:solidFill>
              </a:rPr>
              <a:t>• ¿</a:t>
            </a:r>
            <a:r>
              <a:rPr sz="2000" dirty="0" err="1">
                <a:solidFill>
                  <a:srgbClr val="323232"/>
                </a:solidFill>
              </a:rPr>
              <a:t>Qué</a:t>
            </a:r>
            <a:r>
              <a:rPr sz="2000" dirty="0">
                <a:solidFill>
                  <a:srgbClr val="323232"/>
                </a:solidFill>
              </a:rPr>
              <a:t> </a:t>
            </a:r>
            <a:r>
              <a:rPr sz="2000" dirty="0" err="1">
                <a:solidFill>
                  <a:srgbClr val="323232"/>
                </a:solidFill>
              </a:rPr>
              <a:t>es</a:t>
            </a:r>
            <a:r>
              <a:rPr sz="2000" dirty="0">
                <a:solidFill>
                  <a:srgbClr val="323232"/>
                </a:solidFill>
              </a:rPr>
              <a:t> en </a:t>
            </a:r>
            <a:r>
              <a:rPr sz="2000" dirty="0" err="1">
                <a:solidFill>
                  <a:srgbClr val="323232"/>
                </a:solidFill>
              </a:rPr>
              <a:t>este</a:t>
            </a:r>
            <a:r>
              <a:rPr sz="2000" dirty="0">
                <a:solidFill>
                  <a:srgbClr val="323232"/>
                </a:solidFill>
              </a:rPr>
              <a:t> </a:t>
            </a:r>
            <a:r>
              <a:rPr sz="2000" dirty="0" err="1">
                <a:solidFill>
                  <a:srgbClr val="323232"/>
                </a:solidFill>
              </a:rPr>
              <a:t>contexto</a:t>
            </a:r>
            <a:r>
              <a:rPr sz="2000" dirty="0">
                <a:solidFill>
                  <a:srgbClr val="323232"/>
                </a:solidFill>
              </a:rPr>
              <a:t>? </a:t>
            </a:r>
            <a:r>
              <a:rPr sz="2000" dirty="0" err="1">
                <a:solidFill>
                  <a:srgbClr val="323232"/>
                </a:solidFill>
              </a:rPr>
              <a:t>Tecnologías</a:t>
            </a:r>
            <a:r>
              <a:rPr sz="2000" dirty="0">
                <a:solidFill>
                  <a:srgbClr val="323232"/>
                </a:solidFill>
              </a:rPr>
              <a:t> </a:t>
            </a:r>
            <a:r>
              <a:rPr sz="2000" dirty="0" err="1">
                <a:solidFill>
                  <a:srgbClr val="323232"/>
                </a:solidFill>
              </a:rPr>
              <a:t>que</a:t>
            </a:r>
            <a:r>
              <a:rPr sz="2000" dirty="0">
                <a:solidFill>
                  <a:srgbClr val="323232"/>
                </a:solidFill>
              </a:rPr>
              <a:t> </a:t>
            </a:r>
            <a:r>
              <a:rPr sz="2000" dirty="0" err="1">
                <a:solidFill>
                  <a:srgbClr val="323232"/>
                </a:solidFill>
              </a:rPr>
              <a:t>aprenden</a:t>
            </a:r>
            <a:r>
              <a:rPr sz="2000" dirty="0">
                <a:solidFill>
                  <a:srgbClr val="323232"/>
                </a:solidFill>
              </a:rPr>
              <a:t>, </a:t>
            </a:r>
            <a:r>
              <a:rPr sz="2000" dirty="0" err="1">
                <a:solidFill>
                  <a:srgbClr val="323232"/>
                </a:solidFill>
              </a:rPr>
              <a:t>razonan</a:t>
            </a:r>
            <a:r>
              <a:rPr sz="2000" dirty="0">
                <a:solidFill>
                  <a:srgbClr val="323232"/>
                </a:solidFill>
              </a:rPr>
              <a:t> o </a:t>
            </a:r>
            <a:r>
              <a:rPr sz="2000" dirty="0" err="1">
                <a:solidFill>
                  <a:srgbClr val="323232"/>
                </a:solidFill>
              </a:rPr>
              <a:t>generan</a:t>
            </a:r>
            <a:r>
              <a:rPr sz="2000" dirty="0">
                <a:solidFill>
                  <a:srgbClr val="323232"/>
                </a:solidFill>
              </a:rPr>
              <a:t> </a:t>
            </a:r>
            <a:r>
              <a:rPr sz="2000" dirty="0" err="1">
                <a:solidFill>
                  <a:srgbClr val="323232"/>
                </a:solidFill>
              </a:rPr>
              <a:t>contenido</a:t>
            </a:r>
            <a:r>
              <a:rPr sz="2000" dirty="0">
                <a:solidFill>
                  <a:srgbClr val="323232"/>
                </a:solidFill>
              </a:rPr>
              <a:t>.</a:t>
            </a:r>
          </a:p>
          <a:p>
            <a:r>
              <a:rPr sz="2000" dirty="0">
                <a:solidFill>
                  <a:srgbClr val="323232"/>
                </a:solidFill>
              </a:rPr>
              <a:t>• Un </a:t>
            </a:r>
            <a:r>
              <a:rPr sz="2000" dirty="0" err="1">
                <a:solidFill>
                  <a:srgbClr val="323232"/>
                </a:solidFill>
              </a:rPr>
              <a:t>cambio</a:t>
            </a:r>
            <a:r>
              <a:rPr sz="2000" dirty="0">
                <a:solidFill>
                  <a:srgbClr val="323232"/>
                </a:solidFill>
              </a:rPr>
              <a:t> de </a:t>
            </a:r>
            <a:r>
              <a:rPr sz="2000" dirty="0" err="1">
                <a:solidFill>
                  <a:srgbClr val="323232"/>
                </a:solidFill>
              </a:rPr>
              <a:t>paradigma</a:t>
            </a:r>
            <a:r>
              <a:rPr sz="2000" dirty="0">
                <a:solidFill>
                  <a:srgbClr val="323232"/>
                </a:solidFill>
              </a:rPr>
              <a:t>: no </a:t>
            </a:r>
            <a:r>
              <a:rPr sz="2000" dirty="0" err="1">
                <a:solidFill>
                  <a:srgbClr val="323232"/>
                </a:solidFill>
              </a:rPr>
              <a:t>es</a:t>
            </a:r>
            <a:r>
              <a:rPr sz="2000" dirty="0">
                <a:solidFill>
                  <a:srgbClr val="323232"/>
                </a:solidFill>
              </a:rPr>
              <a:t> </a:t>
            </a:r>
            <a:r>
              <a:rPr sz="2000" dirty="0" err="1">
                <a:solidFill>
                  <a:srgbClr val="323232"/>
                </a:solidFill>
              </a:rPr>
              <a:t>una</a:t>
            </a:r>
            <a:r>
              <a:rPr sz="2000" dirty="0">
                <a:solidFill>
                  <a:srgbClr val="323232"/>
                </a:solidFill>
              </a:rPr>
              <a:t> </a:t>
            </a:r>
            <a:r>
              <a:rPr sz="2000" dirty="0" err="1">
                <a:solidFill>
                  <a:srgbClr val="323232"/>
                </a:solidFill>
              </a:rPr>
              <a:t>herramienta</a:t>
            </a:r>
            <a:r>
              <a:rPr sz="2000" dirty="0">
                <a:solidFill>
                  <a:srgbClr val="323232"/>
                </a:solidFill>
              </a:rPr>
              <a:t> </a:t>
            </a:r>
            <a:r>
              <a:rPr sz="2000" dirty="0" err="1">
                <a:solidFill>
                  <a:srgbClr val="323232"/>
                </a:solidFill>
              </a:rPr>
              <a:t>más</a:t>
            </a:r>
            <a:r>
              <a:rPr sz="2000" dirty="0">
                <a:solidFill>
                  <a:srgbClr val="323232"/>
                </a:solidFill>
              </a:rPr>
              <a:t>, </a:t>
            </a:r>
            <a:r>
              <a:rPr sz="2000" dirty="0" err="1">
                <a:solidFill>
                  <a:srgbClr val="323232"/>
                </a:solidFill>
              </a:rPr>
              <a:t>es</a:t>
            </a:r>
            <a:r>
              <a:rPr sz="2000" dirty="0">
                <a:solidFill>
                  <a:srgbClr val="323232"/>
                </a:solidFill>
              </a:rPr>
              <a:t> </a:t>
            </a:r>
            <a:r>
              <a:rPr sz="2000" dirty="0" err="1">
                <a:solidFill>
                  <a:srgbClr val="323232"/>
                </a:solidFill>
              </a:rPr>
              <a:t>una</a:t>
            </a:r>
            <a:r>
              <a:rPr sz="2000" dirty="0">
                <a:solidFill>
                  <a:srgbClr val="323232"/>
                </a:solidFill>
              </a:rPr>
              <a:t> </a:t>
            </a:r>
            <a:r>
              <a:rPr sz="2000" dirty="0" err="1">
                <a:solidFill>
                  <a:srgbClr val="323232"/>
                </a:solidFill>
              </a:rPr>
              <a:t>infraestructura</a:t>
            </a:r>
            <a:r>
              <a:rPr sz="2000" dirty="0">
                <a:solidFill>
                  <a:srgbClr val="323232"/>
                </a:solidFill>
              </a:rPr>
              <a:t> </a:t>
            </a:r>
            <a:r>
              <a:rPr sz="2000" dirty="0" err="1">
                <a:solidFill>
                  <a:srgbClr val="323232"/>
                </a:solidFill>
              </a:rPr>
              <a:t>como</a:t>
            </a:r>
            <a:r>
              <a:rPr sz="2000" dirty="0">
                <a:solidFill>
                  <a:srgbClr val="323232"/>
                </a:solidFill>
              </a:rPr>
              <a:t> internet.</a:t>
            </a:r>
          </a:p>
          <a:p>
            <a:r>
              <a:rPr sz="2000" dirty="0">
                <a:solidFill>
                  <a:srgbClr val="323232"/>
                </a:solidFill>
              </a:rPr>
              <a:t>• </a:t>
            </a:r>
            <a:r>
              <a:rPr sz="2000" dirty="0" err="1">
                <a:solidFill>
                  <a:srgbClr val="323232"/>
                </a:solidFill>
              </a:rPr>
              <a:t>Nuestro</a:t>
            </a:r>
            <a:r>
              <a:rPr sz="2000" dirty="0">
                <a:solidFill>
                  <a:srgbClr val="323232"/>
                </a:solidFill>
              </a:rPr>
              <a:t> </a:t>
            </a:r>
            <a:r>
              <a:rPr sz="2000" dirty="0" err="1">
                <a:solidFill>
                  <a:srgbClr val="323232"/>
                </a:solidFill>
              </a:rPr>
              <a:t>objetivo</a:t>
            </a:r>
            <a:r>
              <a:rPr sz="2000" dirty="0">
                <a:solidFill>
                  <a:srgbClr val="323232"/>
                </a:solidFill>
              </a:rPr>
              <a:t>: </a:t>
            </a:r>
            <a:r>
              <a:rPr sz="2000" dirty="0" err="1">
                <a:solidFill>
                  <a:srgbClr val="323232"/>
                </a:solidFill>
              </a:rPr>
              <a:t>una</a:t>
            </a:r>
            <a:r>
              <a:rPr sz="2000" dirty="0">
                <a:solidFill>
                  <a:srgbClr val="323232"/>
                </a:solidFill>
              </a:rPr>
              <a:t> </a:t>
            </a:r>
            <a:r>
              <a:rPr sz="2000" dirty="0" err="1">
                <a:solidFill>
                  <a:srgbClr val="323232"/>
                </a:solidFill>
              </a:rPr>
              <a:t>implementación</a:t>
            </a:r>
            <a:r>
              <a:rPr sz="2000" dirty="0">
                <a:solidFill>
                  <a:srgbClr val="323232"/>
                </a:solidFill>
              </a:rPr>
              <a:t> </a:t>
            </a:r>
            <a:r>
              <a:rPr sz="2000" dirty="0" err="1">
                <a:solidFill>
                  <a:srgbClr val="323232"/>
                </a:solidFill>
              </a:rPr>
              <a:t>pedagógica</a:t>
            </a:r>
            <a:r>
              <a:rPr sz="2000" dirty="0">
                <a:solidFill>
                  <a:srgbClr val="323232"/>
                </a:solidFill>
              </a:rPr>
              <a:t>, </a:t>
            </a:r>
            <a:r>
              <a:rPr sz="2000" dirty="0" err="1">
                <a:solidFill>
                  <a:srgbClr val="323232"/>
                </a:solidFill>
              </a:rPr>
              <a:t>ética</a:t>
            </a:r>
            <a:r>
              <a:rPr sz="2000" dirty="0">
                <a:solidFill>
                  <a:srgbClr val="323232"/>
                </a:solidFill>
              </a:rPr>
              <a:t> y </a:t>
            </a:r>
            <a:r>
              <a:rPr sz="2000" dirty="0" err="1">
                <a:solidFill>
                  <a:srgbClr val="323232"/>
                </a:solidFill>
              </a:rPr>
              <a:t>segura</a:t>
            </a:r>
            <a:r>
              <a:rPr sz="2000" dirty="0">
                <a:solidFill>
                  <a:srgbClr val="323232"/>
                </a:solidFill>
              </a:rPr>
              <a:t>.</a:t>
            </a:r>
          </a:p>
          <a:p>
            <a:endParaRPr sz="2000" dirty="0">
              <a:solidFill>
                <a:srgbClr val="323232"/>
              </a:solidFill>
            </a:endParaRPr>
          </a:p>
          <a:p>
            <a:r>
              <a:rPr sz="2000" dirty="0">
                <a:solidFill>
                  <a:srgbClr val="323232"/>
                </a:solidFill>
              </a:rPr>
              <a:t>La IA </a:t>
            </a:r>
            <a:r>
              <a:rPr sz="2000" dirty="0" err="1">
                <a:solidFill>
                  <a:srgbClr val="323232"/>
                </a:solidFill>
              </a:rPr>
              <a:t>está</a:t>
            </a:r>
            <a:r>
              <a:rPr sz="2000" dirty="0">
                <a:solidFill>
                  <a:srgbClr val="323232"/>
                </a:solidFill>
              </a:rPr>
              <a:t> </a:t>
            </a:r>
            <a:r>
              <a:rPr sz="2000" dirty="0" err="1">
                <a:solidFill>
                  <a:srgbClr val="323232"/>
                </a:solidFill>
              </a:rPr>
              <a:t>transformando</a:t>
            </a:r>
            <a:r>
              <a:rPr sz="2000" dirty="0">
                <a:solidFill>
                  <a:srgbClr val="323232"/>
                </a:solidFill>
              </a:rPr>
              <a:t> la </a:t>
            </a:r>
            <a:r>
              <a:rPr sz="2000" dirty="0" err="1">
                <a:solidFill>
                  <a:srgbClr val="323232"/>
                </a:solidFill>
              </a:rPr>
              <a:t>educación</a:t>
            </a:r>
            <a:r>
              <a:rPr sz="2000" dirty="0">
                <a:solidFill>
                  <a:srgbClr val="323232"/>
                </a:solidFill>
              </a:rPr>
              <a:t> </a:t>
            </a:r>
            <a:r>
              <a:rPr sz="2000" dirty="0" err="1">
                <a:solidFill>
                  <a:srgbClr val="323232"/>
                </a:solidFill>
              </a:rPr>
              <a:t>primaria</a:t>
            </a:r>
            <a:r>
              <a:rPr sz="2000" dirty="0">
                <a:solidFill>
                  <a:srgbClr val="323232"/>
                </a:solidFill>
              </a:rPr>
              <a:t>. Su </a:t>
            </a:r>
            <a:r>
              <a:rPr sz="2000" dirty="0" err="1">
                <a:solidFill>
                  <a:srgbClr val="323232"/>
                </a:solidFill>
              </a:rPr>
              <a:t>implementación</a:t>
            </a:r>
            <a:r>
              <a:rPr sz="2000" dirty="0">
                <a:solidFill>
                  <a:srgbClr val="323232"/>
                </a:solidFill>
              </a:rPr>
              <a:t> </a:t>
            </a:r>
            <a:r>
              <a:rPr sz="2000" dirty="0" err="1">
                <a:solidFill>
                  <a:srgbClr val="323232"/>
                </a:solidFill>
              </a:rPr>
              <a:t>ofrece</a:t>
            </a:r>
            <a:r>
              <a:rPr sz="2000" dirty="0">
                <a:solidFill>
                  <a:srgbClr val="323232"/>
                </a:solidFill>
              </a:rPr>
              <a:t> </a:t>
            </a:r>
            <a:r>
              <a:rPr sz="2000" dirty="0" err="1">
                <a:solidFill>
                  <a:srgbClr val="323232"/>
                </a:solidFill>
              </a:rPr>
              <a:t>grandes</a:t>
            </a:r>
            <a:r>
              <a:rPr sz="2000" dirty="0">
                <a:solidFill>
                  <a:srgbClr val="323232"/>
                </a:solidFill>
              </a:rPr>
              <a:t> </a:t>
            </a:r>
            <a:r>
              <a:rPr sz="2000" dirty="0" err="1">
                <a:solidFill>
                  <a:srgbClr val="323232"/>
                </a:solidFill>
              </a:rPr>
              <a:t>beneficios</a:t>
            </a:r>
            <a:r>
              <a:rPr sz="2000" dirty="0">
                <a:solidFill>
                  <a:srgbClr val="323232"/>
                </a:solidFill>
              </a:rPr>
              <a:t>, </a:t>
            </a:r>
            <a:r>
              <a:rPr sz="2000" dirty="0" err="1">
                <a:solidFill>
                  <a:srgbClr val="323232"/>
                </a:solidFill>
              </a:rPr>
              <a:t>pero</a:t>
            </a:r>
            <a:r>
              <a:rPr sz="2000" dirty="0">
                <a:solidFill>
                  <a:srgbClr val="323232"/>
                </a:solidFill>
              </a:rPr>
              <a:t> </a:t>
            </a:r>
            <a:r>
              <a:rPr sz="2000" dirty="0" err="1">
                <a:solidFill>
                  <a:srgbClr val="323232"/>
                </a:solidFill>
              </a:rPr>
              <a:t>también</a:t>
            </a:r>
            <a:r>
              <a:rPr sz="2000" dirty="0">
                <a:solidFill>
                  <a:srgbClr val="323232"/>
                </a:solidFill>
              </a:rPr>
              <a:t> </a:t>
            </a:r>
            <a:r>
              <a:rPr sz="2000" dirty="0" err="1">
                <a:solidFill>
                  <a:srgbClr val="323232"/>
                </a:solidFill>
              </a:rPr>
              <a:t>desafíos</a:t>
            </a:r>
            <a:r>
              <a:rPr sz="2000" dirty="0">
                <a:solidFill>
                  <a:srgbClr val="323232"/>
                </a:solidFill>
              </a:rPr>
              <a:t> </a:t>
            </a:r>
            <a:r>
              <a:rPr sz="2000" dirty="0" err="1">
                <a:solidFill>
                  <a:srgbClr val="323232"/>
                </a:solidFill>
              </a:rPr>
              <a:t>que</a:t>
            </a:r>
            <a:r>
              <a:rPr sz="2000" dirty="0">
                <a:solidFill>
                  <a:srgbClr val="323232"/>
                </a:solidFill>
              </a:rPr>
              <a:t> </a:t>
            </a:r>
            <a:r>
              <a:rPr sz="2000" dirty="0" err="1">
                <a:solidFill>
                  <a:srgbClr val="323232"/>
                </a:solidFill>
              </a:rPr>
              <a:t>requieren</a:t>
            </a:r>
            <a:r>
              <a:rPr sz="2000" dirty="0">
                <a:solidFill>
                  <a:srgbClr val="323232"/>
                </a:solidFill>
              </a:rPr>
              <a:t> un </a:t>
            </a:r>
            <a:r>
              <a:rPr sz="2000" dirty="0" err="1">
                <a:solidFill>
                  <a:srgbClr val="323232"/>
                </a:solidFill>
              </a:rPr>
              <a:t>enfoque</a:t>
            </a:r>
            <a:r>
              <a:rPr sz="2000" dirty="0">
                <a:solidFill>
                  <a:srgbClr val="323232"/>
                </a:solidFill>
              </a:rPr>
              <a:t> </a:t>
            </a:r>
            <a:r>
              <a:rPr sz="2000" dirty="0" err="1">
                <a:solidFill>
                  <a:srgbClr val="323232"/>
                </a:solidFill>
              </a:rPr>
              <a:t>crítico</a:t>
            </a:r>
            <a:r>
              <a:rPr sz="2000" dirty="0">
                <a:solidFill>
                  <a:srgbClr val="323232"/>
                </a:solidFill>
              </a:rPr>
              <a:t>, </a:t>
            </a:r>
            <a:r>
              <a:rPr sz="2000" dirty="0" err="1">
                <a:solidFill>
                  <a:srgbClr val="323232"/>
                </a:solidFill>
              </a:rPr>
              <a:t>ético</a:t>
            </a:r>
            <a:r>
              <a:rPr sz="2000" dirty="0">
                <a:solidFill>
                  <a:srgbClr val="323232"/>
                </a:solidFill>
              </a:rPr>
              <a:t> y </a:t>
            </a:r>
            <a:r>
              <a:rPr sz="2000" dirty="0" err="1">
                <a:solidFill>
                  <a:srgbClr val="323232"/>
                </a:solidFill>
              </a:rPr>
              <a:t>humano</a:t>
            </a:r>
            <a:r>
              <a:rPr sz="2000" dirty="0">
                <a:solidFill>
                  <a:srgbClr val="323232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4000"/>
            <a:ext cx="9144000" cy="254000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87" y="4857087"/>
            <a:ext cx="1746913" cy="1746913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363570" y="6126163"/>
            <a:ext cx="228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www.clicmayores.com</a:t>
            </a:r>
            <a:endParaRPr lang="es-A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Que es la IA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</a:t>
            </a:r>
            <a:r>
              <a:rPr lang="es-ES" b="1" dirty="0"/>
              <a:t>Inteligencia Artificial (IA)</a:t>
            </a:r>
            <a:r>
              <a:rPr lang="es-ES" dirty="0"/>
              <a:t> es cuando las computadoras o programas aprenden a pensar y resolver problemas de manera parecida a las personas, por ejemplo: reconocer una cara, entender lo que dices o darte una respuesta inteligente</a:t>
            </a:r>
            <a:r>
              <a:rPr lang="es-ES" dirty="0" smtClean="0"/>
              <a:t>.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Pero como nos comunicamos con ella?</a:t>
            </a:r>
            <a:endParaRPr lang="es-A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87" y="4857087"/>
            <a:ext cx="1746913" cy="1746913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363570" y="6126163"/>
            <a:ext cx="228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www.clicmayores.com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57126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Que es un </a:t>
            </a:r>
            <a:r>
              <a:rPr lang="es-AR" dirty="0" err="1" smtClean="0"/>
              <a:t>Prompt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Un </a:t>
            </a:r>
            <a:r>
              <a:rPr lang="es-ES" b="1" dirty="0" err="1"/>
              <a:t>prompt</a:t>
            </a:r>
            <a:r>
              <a:rPr lang="es-ES" dirty="0"/>
              <a:t> es la instrucción o mensaje que le das a la inteligencia artificial para que entienda qué quieres que haga, por ejemplo: </a:t>
            </a:r>
            <a:r>
              <a:rPr lang="es-ES" i="1" dirty="0"/>
              <a:t>“escribe un cuento corto”</a:t>
            </a:r>
            <a:r>
              <a:rPr lang="es-ES" dirty="0"/>
              <a:t> o </a:t>
            </a:r>
            <a:r>
              <a:rPr lang="es-ES" i="1" dirty="0"/>
              <a:t>“haz una imagen de un perro </a:t>
            </a:r>
            <a:r>
              <a:rPr lang="es-ES" i="1" dirty="0" smtClean="0"/>
              <a:t>astronauta“</a:t>
            </a:r>
            <a:br>
              <a:rPr lang="es-ES" i="1" dirty="0" smtClean="0"/>
            </a:br>
            <a:r>
              <a:rPr lang="es-ES" i="1" dirty="0" smtClean="0"/>
              <a:t/>
            </a:r>
            <a:br>
              <a:rPr lang="es-ES" i="1" dirty="0" smtClean="0"/>
            </a:br>
            <a:r>
              <a:rPr lang="es-ES" i="1" dirty="0" smtClean="0"/>
              <a:t/>
            </a:r>
            <a:br>
              <a:rPr lang="es-ES" i="1" dirty="0" smtClean="0"/>
            </a:br>
            <a:r>
              <a:rPr lang="es-ES" i="1" dirty="0" smtClean="0"/>
              <a:t/>
            </a:r>
            <a:br>
              <a:rPr lang="es-ES" i="1" dirty="0" smtClean="0"/>
            </a:br>
            <a:endParaRPr lang="es-A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87" y="4857087"/>
            <a:ext cx="1746913" cy="1746913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363570" y="6126163"/>
            <a:ext cx="228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www.clicmayores.com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70998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Entras a un </a:t>
            </a:r>
            <a:r>
              <a:rPr lang="es-AR" dirty="0" err="1" smtClean="0"/>
              <a:t>chatbot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740" y="5240740"/>
            <a:ext cx="1363260" cy="136326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322628" y="6207275"/>
            <a:ext cx="232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www.clicmayores.com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66827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1" y="0"/>
            <a:ext cx="8801457" cy="6604000"/>
          </a:xfrm>
        </p:spPr>
      </p:pic>
      <p:sp>
        <p:nvSpPr>
          <p:cNvPr id="4" name="Rectangle 3"/>
          <p:cNvSpPr/>
          <p:nvPr/>
        </p:nvSpPr>
        <p:spPr>
          <a:xfrm>
            <a:off x="0" y="6604000"/>
            <a:ext cx="9144000" cy="254000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87" y="4857087"/>
            <a:ext cx="1746913" cy="1746913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5363570" y="6126163"/>
            <a:ext cx="228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www.clicmayores.com</a:t>
            </a:r>
            <a:endParaRPr lang="es-A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200" b="1">
                <a:solidFill>
                  <a:srgbClr val="003366"/>
                </a:solidFill>
              </a:rPr>
              <a:t>Un Potencial de Doble Filo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000">
                <a:solidFill>
                  <a:srgbClr val="323232"/>
                </a:solidFill>
              </a:rPr>
              <a:t>Oportunidades:</a:t>
            </a:r>
          </a:p>
          <a:p>
            <a:r>
              <a:rPr sz="2000">
                <a:solidFill>
                  <a:srgbClr val="323232"/>
                </a:solidFill>
              </a:rPr>
              <a:t>• Personalización del aprendizaje</a:t>
            </a:r>
          </a:p>
          <a:p>
            <a:r>
              <a:rPr sz="2000">
                <a:solidFill>
                  <a:srgbClr val="323232"/>
                </a:solidFill>
              </a:rPr>
              <a:t>• Mayor eficiencia docente</a:t>
            </a:r>
          </a:p>
          <a:p>
            <a:r>
              <a:rPr sz="2000">
                <a:solidFill>
                  <a:srgbClr val="323232"/>
                </a:solidFill>
              </a:rPr>
              <a:t>• Recursos educativos dinámicos</a:t>
            </a:r>
          </a:p>
          <a:p>
            <a:endParaRPr sz="2000">
              <a:solidFill>
                <a:srgbClr val="323232"/>
              </a:solidFill>
            </a:endParaRPr>
          </a:p>
          <a:p>
            <a:r>
              <a:rPr sz="2000">
                <a:solidFill>
                  <a:srgbClr val="323232"/>
                </a:solidFill>
              </a:rPr>
              <a:t>Desafíos:</a:t>
            </a:r>
          </a:p>
          <a:p>
            <a:r>
              <a:rPr sz="2000">
                <a:solidFill>
                  <a:srgbClr val="323232"/>
                </a:solidFill>
              </a:rPr>
              <a:t>• Riesgo en habilidades críticas</a:t>
            </a:r>
          </a:p>
          <a:p>
            <a:r>
              <a:rPr sz="2000">
                <a:solidFill>
                  <a:srgbClr val="323232"/>
                </a:solidFill>
              </a:rPr>
              <a:t>• Brecha digital</a:t>
            </a:r>
          </a:p>
          <a:p>
            <a:r>
              <a:rPr sz="2000">
                <a:solidFill>
                  <a:srgbClr val="323232"/>
                </a:solidFill>
              </a:rPr>
              <a:t>• Privacidad y ética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4000"/>
            <a:ext cx="9144000" cy="254000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87" y="4857087"/>
            <a:ext cx="1746913" cy="1746913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363570" y="6126163"/>
            <a:ext cx="228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www.clicmayores.com</a:t>
            </a:r>
            <a:endParaRPr lang="es-A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200" b="1">
                <a:solidFill>
                  <a:srgbClr val="003366"/>
                </a:solidFill>
              </a:rPr>
              <a:t>Beneficio 1: Personalización Real del Aprendizaje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000">
                <a:solidFill>
                  <a:srgbClr val="323232"/>
                </a:solidFill>
              </a:rPr>
              <a:t>• Adaptación de contenidos</a:t>
            </a:r>
          </a:p>
          <a:p>
            <a:r>
              <a:rPr sz="2000">
                <a:solidFill>
                  <a:srgbClr val="323232"/>
                </a:solidFill>
              </a:rPr>
              <a:t>• Ritmo individual</a:t>
            </a:r>
          </a:p>
          <a:p>
            <a:r>
              <a:rPr sz="2000">
                <a:solidFill>
                  <a:srgbClr val="323232"/>
                </a:solidFill>
              </a:rPr>
              <a:t>• Atención a la diversidad</a:t>
            </a:r>
          </a:p>
          <a:p>
            <a:r>
              <a:rPr sz="2000">
                <a:solidFill>
                  <a:srgbClr val="323232"/>
                </a:solidFill>
              </a:rPr>
              <a:t>• Identificación temprana</a:t>
            </a:r>
          </a:p>
          <a:p>
            <a:endParaRPr sz="2000">
              <a:solidFill>
                <a:srgbClr val="323232"/>
              </a:solidFill>
            </a:endParaRPr>
          </a:p>
          <a:p>
            <a:r>
              <a:rPr sz="2000">
                <a:solidFill>
                  <a:srgbClr val="323232"/>
                </a:solidFill>
              </a:rPr>
              <a:t>La IA permite personalizar contenidos, ritmo y metodología según cada estudiante. Favorece a la diversidad y a quienes tienen necesidades especiales.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4000"/>
            <a:ext cx="9144000" cy="254000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87" y="4857087"/>
            <a:ext cx="1746913" cy="1746913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363570" y="6126163"/>
            <a:ext cx="228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www.clicmayores.com</a:t>
            </a:r>
            <a:endParaRPr lang="es-A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200" b="1">
                <a:solidFill>
                  <a:srgbClr val="003366"/>
                </a:solidFill>
              </a:rPr>
              <a:t>Beneficio 2: Un Aliado para el Docente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000">
                <a:solidFill>
                  <a:srgbClr val="323232"/>
                </a:solidFill>
              </a:rPr>
              <a:t>• Ahorro de tiempo (40% tareas automatizadas)</a:t>
            </a:r>
          </a:p>
          <a:p>
            <a:r>
              <a:rPr sz="2000">
                <a:solidFill>
                  <a:srgbClr val="323232"/>
                </a:solidFill>
              </a:rPr>
              <a:t>• Creación de recursos</a:t>
            </a:r>
          </a:p>
          <a:p>
            <a:r>
              <a:rPr sz="2000">
                <a:solidFill>
                  <a:srgbClr val="323232"/>
                </a:solidFill>
              </a:rPr>
              <a:t>• Más foco en lo humano</a:t>
            </a:r>
          </a:p>
          <a:p>
            <a:endParaRPr sz="2000">
              <a:solidFill>
                <a:srgbClr val="323232"/>
              </a:solidFill>
            </a:endParaRPr>
          </a:p>
          <a:p>
            <a:r>
              <a:rPr sz="2000">
                <a:solidFill>
                  <a:srgbClr val="323232"/>
                </a:solidFill>
              </a:rPr>
              <a:t>La IA enriquece la enseñanza generando recursos interactivos y creativos. También ahorra tiempo al automatizar tareas, permitiendo al docente enfocarse en lo humano.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4000"/>
            <a:ext cx="9144000" cy="254000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87" y="4857087"/>
            <a:ext cx="1746913" cy="1746913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363570" y="6126163"/>
            <a:ext cx="228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www.clicmayores.com</a:t>
            </a:r>
            <a:endParaRPr lang="es-A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676</Words>
  <Application>Microsoft Office PowerPoint</Application>
  <PresentationFormat>Presentación en pantalla (4:3)</PresentationFormat>
  <Paragraphs>103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Office Theme</vt:lpstr>
      <vt:lpstr>El Impacto de la Inteligencia Artificial en la Educación Primaria</vt:lpstr>
      <vt:lpstr>Introducción - ¿Por qué hablar de IA en la escuela?</vt:lpstr>
      <vt:lpstr>Que es la IA</vt:lpstr>
      <vt:lpstr>Que es un Prompt</vt:lpstr>
      <vt:lpstr>Entras a un chatbot</vt:lpstr>
      <vt:lpstr>Presentación de PowerPoint</vt:lpstr>
      <vt:lpstr>Un Potencial de Doble Filo</vt:lpstr>
      <vt:lpstr>Beneficio 1: Personalización Real del Aprendizaje</vt:lpstr>
      <vt:lpstr>Beneficio 2: Un Aliado para el Docente</vt:lpstr>
      <vt:lpstr>Beneficio 3: Evaluación y Retroalimentación Inmediata</vt:lpstr>
      <vt:lpstr>Desafíos y Consideraciones Críticas</vt:lpstr>
      <vt:lpstr>Desafío 1: Riesgos para el Desarrollo del Alumnado</vt:lpstr>
      <vt:lpstr>Desafío 2: Obstáculos del Sistema Educativo</vt:lpstr>
      <vt:lpstr>Desafío 3: Cuestiones Éticas y Técnicas</vt:lpstr>
      <vt:lpstr>Principios para una Implementación Exitosa</vt:lpstr>
      <vt:lpstr>El Rol Docente: Más Importante que Nunca</vt:lpstr>
      <vt:lpstr>Conclusiones y Próximos Pasos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Impacto de la Inteligencia Artificial en la Educación Primaria</dc:title>
  <dc:creator>ClicMayores Seo</dc:creator>
  <dc:description>generated using python-pptx</dc:description>
  <cp:lastModifiedBy>ClicMayores Seo</cp:lastModifiedBy>
  <cp:revision>6</cp:revision>
  <dcterms:created xsi:type="dcterms:W3CDTF">2013-01-27T09:14:16Z</dcterms:created>
  <dcterms:modified xsi:type="dcterms:W3CDTF">2025-09-04T15:21:02Z</dcterms:modified>
</cp:coreProperties>
</file>